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73" r:id="rId3"/>
    <p:sldId id="275" r:id="rId4"/>
    <p:sldId id="313" r:id="rId5"/>
    <p:sldId id="280" r:id="rId6"/>
    <p:sldId id="282" r:id="rId7"/>
    <p:sldId id="283" r:id="rId8"/>
    <p:sldId id="312" r:id="rId9"/>
    <p:sldId id="297" r:id="rId10"/>
    <p:sldId id="293" r:id="rId11"/>
    <p:sldId id="294" r:id="rId12"/>
    <p:sldId id="295" r:id="rId13"/>
    <p:sldId id="303" r:id="rId14"/>
    <p:sldId id="304" r:id="rId15"/>
    <p:sldId id="271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434" autoAdjust="0"/>
  </p:normalViewPr>
  <p:slideViewPr>
    <p:cSldViewPr>
      <p:cViewPr varScale="1">
        <p:scale>
          <a:sx n="93" d="100"/>
          <a:sy n="93" d="100"/>
        </p:scale>
        <p:origin x="62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84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713261648745518E-2"/>
          <c:y val="4.4999999999999998E-2"/>
          <c:w val="0.96057347670250892"/>
          <c:h val="0.944999999999999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CC99FF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3366FF"/>
              </a:solidFill>
            </c:spPr>
          </c:dPt>
          <c:dPt>
            <c:idx val="6"/>
            <c:bubble3D val="0"/>
            <c:spPr>
              <a:solidFill>
                <a:srgbClr val="C00000"/>
              </a:solidFill>
            </c:spPr>
          </c:dPt>
          <c:cat>
            <c:strRef>
              <c:f>Sheet1!$A$2:$A$8</c:f>
              <c:strCache>
                <c:ptCount val="7"/>
                <c:pt idx="0">
                  <c:v>Africa</c:v>
                </c:pt>
                <c:pt idx="1">
                  <c:v>América Latina</c:v>
                </c:pt>
                <c:pt idx="2">
                  <c:v>Europa Oriental</c:v>
                </c:pt>
                <c:pt idx="3">
                  <c:v>Europa Occidental</c:v>
                </c:pt>
                <c:pt idx="4">
                  <c:v>Medio Oriente</c:v>
                </c:pt>
                <c:pt idx="5">
                  <c:v>EEUU Canada</c:v>
                </c:pt>
                <c:pt idx="6">
                  <c:v>Asia Pacifico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2.7</c:v>
                </c:pt>
                <c:pt idx="1">
                  <c:v>13</c:v>
                </c:pt>
                <c:pt idx="2">
                  <c:v>13</c:v>
                </c:pt>
                <c:pt idx="3">
                  <c:v>68</c:v>
                </c:pt>
                <c:pt idx="4">
                  <c:v>6</c:v>
                </c:pt>
                <c:pt idx="5">
                  <c:v>164</c:v>
                </c:pt>
                <c:pt idx="6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419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Otros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Dic 15</c:v>
                </c:pt>
                <c:pt idx="1">
                  <c:v>Dic 16</c:v>
                </c:pt>
                <c:pt idx="2">
                  <c:v>Dic 17</c:v>
                </c:pt>
                <c:pt idx="3">
                  <c:v>Dic 18</c:v>
                </c:pt>
                <c:pt idx="4">
                  <c:v>Dic 19</c:v>
                </c:pt>
              </c:strCache>
            </c:strRef>
          </c:cat>
          <c:val>
            <c:numRef>
              <c:f>Sheet1!$B$2:$F$2</c:f>
              <c:numCache>
                <c:formatCode>_-* #,##0_-;\-* #,##0_-;_-* "-"??_-;_-@_-</c:formatCode>
                <c:ptCount val="5"/>
                <c:pt idx="0">
                  <c:v>11060468</c:v>
                </c:pt>
                <c:pt idx="1">
                  <c:v>8749246</c:v>
                </c:pt>
                <c:pt idx="2">
                  <c:v>7206083</c:v>
                </c:pt>
                <c:pt idx="3">
                  <c:v>6055428</c:v>
                </c:pt>
                <c:pt idx="4">
                  <c:v>5363145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GSM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Dic 15</c:v>
                </c:pt>
                <c:pt idx="1">
                  <c:v>Dic 16</c:v>
                </c:pt>
                <c:pt idx="2">
                  <c:v>Dic 17</c:v>
                </c:pt>
                <c:pt idx="3">
                  <c:v>Dic 18</c:v>
                </c:pt>
                <c:pt idx="4">
                  <c:v>Dic 19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386337405</c:v>
                </c:pt>
                <c:pt idx="1">
                  <c:v>338123472</c:v>
                </c:pt>
                <c:pt idx="2">
                  <c:v>280578584</c:v>
                </c:pt>
                <c:pt idx="3">
                  <c:v>216413063</c:v>
                </c:pt>
                <c:pt idx="4">
                  <c:v>141316708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HSPA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Dic 15</c:v>
                </c:pt>
                <c:pt idx="1">
                  <c:v>Dic 16</c:v>
                </c:pt>
                <c:pt idx="2">
                  <c:v>Dic 17</c:v>
                </c:pt>
                <c:pt idx="3">
                  <c:v>Dic 18</c:v>
                </c:pt>
                <c:pt idx="4">
                  <c:v>Dic 19</c:v>
                </c:pt>
              </c:strCache>
            </c:strRef>
          </c:cat>
          <c:val>
            <c:numRef>
              <c:f>Sheet1!$B$4:$F$4</c:f>
              <c:numCache>
                <c:formatCode>#,##0</c:formatCode>
                <c:ptCount val="5"/>
                <c:pt idx="0">
                  <c:v>334070832</c:v>
                </c:pt>
                <c:pt idx="1">
                  <c:v>388876347</c:v>
                </c:pt>
                <c:pt idx="2">
                  <c:v>438660733</c:v>
                </c:pt>
                <c:pt idx="3">
                  <c:v>477942686</c:v>
                </c:pt>
                <c:pt idx="4">
                  <c:v>504282733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Dic 15</c:v>
                </c:pt>
                <c:pt idx="1">
                  <c:v>Dic 16</c:v>
                </c:pt>
                <c:pt idx="2">
                  <c:v>Dic 17</c:v>
                </c:pt>
                <c:pt idx="3">
                  <c:v>Dic 18</c:v>
                </c:pt>
                <c:pt idx="4">
                  <c:v>Dic 19</c:v>
                </c:pt>
              </c:strCache>
            </c:strRef>
          </c:cat>
          <c:val>
            <c:numRef>
              <c:f>Sheet1!$B$5:$F$5</c:f>
              <c:numCache>
                <c:formatCode>#,##0</c:formatCode>
                <c:ptCount val="5"/>
                <c:pt idx="0">
                  <c:v>28127774</c:v>
                </c:pt>
                <c:pt idx="1">
                  <c:v>48649704</c:v>
                </c:pt>
                <c:pt idx="2">
                  <c:v>80595687</c:v>
                </c:pt>
                <c:pt idx="3">
                  <c:v>127478580</c:v>
                </c:pt>
                <c:pt idx="4">
                  <c:v>196321572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gapDepth val="7"/>
        <c:shape val="box"/>
        <c:axId val="235764064"/>
        <c:axId val="235760144"/>
        <c:axId val="0"/>
      </c:bar3DChart>
      <c:catAx>
        <c:axId val="23576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419"/>
          </a:p>
        </c:txPr>
        <c:crossAx val="235760144"/>
        <c:crosses val="autoZero"/>
        <c:auto val="1"/>
        <c:lblAlgn val="ctr"/>
        <c:lblOffset val="100"/>
        <c:noMultiLvlLbl val="0"/>
      </c:catAx>
      <c:valAx>
        <c:axId val="235760144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419"/>
          </a:p>
        </c:txPr>
        <c:crossAx val="235764064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>
                      <a:latin typeface="PT Sans"/>
                    </a:rPr>
                    <a:t>Millones de </a:t>
                  </a:r>
                  <a:r>
                    <a:rPr lang="en-US" dirty="0" err="1" smtClean="0">
                      <a:latin typeface="PT Sans"/>
                    </a:rPr>
                    <a:t>suscripciónes</a:t>
                  </a:r>
                  <a:endParaRPr lang="en-US" dirty="0">
                    <a:latin typeface="PT Sans"/>
                  </a:endParaRPr>
                </a:p>
              </c:rich>
            </c:tx>
          </c:dispUnitsLbl>
        </c:dispUnits>
      </c:valAx>
    </c:plotArea>
    <c:legend>
      <c:legendPos val="r"/>
      <c:layout/>
      <c:overlay val="0"/>
      <c:txPr>
        <a:bodyPr/>
        <a:lstStyle/>
        <a:p>
          <a:pPr>
            <a:defRPr sz="2400" b="1" i="0" baseline="0"/>
          </a:pPr>
          <a:endParaRPr lang="es-419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419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823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144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A36B40F-3000-4599-91EB-FE9D8DAD0C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3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6E70BDD-10E6-41D2-8F11-5A9692D876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3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134F8C-6F66-4FD0-9B56-9516CF982EC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976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F086915-29EC-4DA6-BCAE-E15FCDB50D8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708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ABE54B-C197-493D-89BE-DE703E3748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3134F8C-6F66-4FD0-9B56-9516CF982EC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39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65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0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38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5A9C"/>
              </a:buClr>
              <a:buSzPct val="100000"/>
              <a:buFont typeface="Oswald"/>
              <a:buNone/>
              <a:defRPr sz="3600">
                <a:solidFill>
                  <a:srgbClr val="005A9C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PT Sans"/>
              <a:defRPr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PT Sans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PT Sans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PT Sans"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PT Sans"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PT Sans"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PT Sans"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PT Sans"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PT Sans"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5" r:id="rId4"/>
    <p:sldLayoutId id="2147483656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chart" Target="../charts/chart1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C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962150"/>
            <a:ext cx="8229600" cy="91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Desarrollo de la </a:t>
            </a:r>
            <a:r>
              <a:rPr lang="es-419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Banda </a:t>
            </a:r>
            <a:r>
              <a:rPr lang="es-419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Ancha </a:t>
            </a:r>
            <a:r>
              <a:rPr lang="es-419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Móvil</a:t>
            </a:r>
            <a:endParaRPr lang="en-US" sz="30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América Latina &amp; </a:t>
            </a:r>
            <a:r>
              <a:rPr lang="en-US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Caribe</a:t>
            </a:r>
          </a:p>
          <a:p>
            <a:pPr>
              <a:spcBef>
                <a:spcPts val="0"/>
              </a:spcBef>
            </a:pPr>
            <a:endParaRPr lang="en-US" sz="3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>
              <a:spcBef>
                <a:spcPts val="0"/>
              </a:spcBef>
            </a:pPr>
            <a:endParaRPr lang="en-US" sz="36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r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30 </a:t>
            </a:r>
            <a:r>
              <a:rPr lang="en-US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 </a:t>
            </a:r>
            <a:r>
              <a:rPr lang="es-419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julio</a:t>
            </a:r>
            <a:r>
              <a:rPr lang="en-US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2015</a:t>
            </a:r>
          </a:p>
          <a:p>
            <a:pPr algn="r" rtl="0"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San Salvador, El Salvador</a:t>
            </a:r>
            <a:endParaRPr lang="en-US" sz="30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r" rtl="0">
              <a:spcBef>
                <a:spcPts val="0"/>
              </a:spcBef>
              <a:buNone/>
            </a:pPr>
            <a:endParaRPr lang="en-US" sz="3600" dirty="0" smtClea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r" rtl="0">
              <a:spcBef>
                <a:spcPts val="0"/>
              </a:spcBef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algn="l">
              <a:spcBef>
                <a:spcPts val="0"/>
              </a:spcBef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0" y="182400"/>
            <a:ext cx="8912999" cy="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s" sz="2000" b="1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Foro CMR-15 UIT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182400"/>
            <a:ext cx="1673874" cy="8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5122" y="4935751"/>
            <a:ext cx="1850978" cy="2077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900" dirty="0">
                <a:latin typeface="+mn-lt"/>
              </a:rPr>
              <a:t>Fuente: Frost &amp; Sullivan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71600" y="171450"/>
            <a:ext cx="6629400" cy="457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Penetración Banda Ancha Fija </a:t>
            </a:r>
            <a:r>
              <a:rPr lang="es-ES" sz="2000" dirty="0" smtClean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América Latina, </a:t>
            </a:r>
            <a:r>
              <a:rPr lang="es-ES" sz="2000" dirty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4T14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33972"/>
            <a:ext cx="5791200" cy="4201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0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5122" y="4935751"/>
            <a:ext cx="1850978" cy="2077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900" dirty="0">
                <a:latin typeface="+mn-lt"/>
              </a:rPr>
              <a:t>Fuente: Akamai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71600" y="171450"/>
            <a:ext cx="5200650" cy="457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Velocidades Banda Ancha </a:t>
            </a:r>
            <a:r>
              <a:rPr lang="es-ES" sz="2000" dirty="0" err="1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AmLat</a:t>
            </a:r>
            <a:r>
              <a:rPr lang="es-ES" sz="2000" dirty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, 4T14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742951"/>
            <a:ext cx="6667499" cy="4128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0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4415370"/>
            <a:ext cx="1850978" cy="2077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900" dirty="0">
                <a:latin typeface="+mn-lt"/>
              </a:rPr>
              <a:t>Fuente: Akamai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04950" y="171450"/>
            <a:ext cx="5200650" cy="4572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Velocidades Banda Ancha </a:t>
            </a:r>
            <a:r>
              <a:rPr lang="es-ES" sz="2000" dirty="0" err="1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AmLat</a:t>
            </a:r>
            <a:r>
              <a:rPr lang="es-ES" sz="2000" dirty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, 4T14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47750"/>
            <a:ext cx="5337128" cy="33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6266446" y="617796"/>
            <a:ext cx="197427" cy="4229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/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80246" y="625589"/>
            <a:ext cx="197427" cy="4229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/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97369" y="625589"/>
            <a:ext cx="197427" cy="4229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defTabSz="685771"/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09443" y="800101"/>
            <a:ext cx="6172200" cy="46239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marL="214303" indent="-214303">
              <a:buFont typeface="Arial" panose="020B0604020202020204" pitchFamily="34" charset="0"/>
              <a:buChar char="•"/>
            </a:pPr>
            <a:r>
              <a:rPr lang="es-ES_tradnl" sz="1050" b="1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5G es todo un ecosistema</a:t>
            </a:r>
            <a:r>
              <a:rPr lang="es-ES_tradnl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 no una generación definida por las velocidades que ofrece por medio de redes inalámbricas</a:t>
            </a:r>
            <a:endParaRPr lang="en-US" sz="1050" dirty="0">
              <a:latin typeface="PT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09443" y="1428751"/>
            <a:ext cx="6172200" cy="462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marL="214303" indent="-214303">
              <a:buFont typeface="Arial" panose="020B0604020202020204" pitchFamily="34" charset="0"/>
              <a:buChar char="•"/>
            </a:pPr>
            <a:r>
              <a:rPr lang="es-419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Modernización de las redes de transporte y los servicios de banda ancha fija son elementos importantes para el desarrollo de los servicios de banda ancha móvil en América Latina.</a:t>
            </a:r>
            <a:endParaRPr lang="en-US" sz="1050" dirty="0">
              <a:latin typeface="PT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6836" y="2099642"/>
            <a:ext cx="6172200" cy="46239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marL="214303" indent="-214303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n-US" sz="1050" b="1" dirty="0" err="1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principales</a:t>
            </a:r>
            <a:r>
              <a:rPr lang="en-US" sz="1050" b="1" dirty="0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b="1" dirty="0" err="1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ciudades</a:t>
            </a:r>
            <a:r>
              <a:rPr lang="en-US" sz="1050" b="1" dirty="0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1050" b="1" dirty="0" err="1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región</a:t>
            </a:r>
            <a:r>
              <a:rPr lang="en-US" sz="1050" b="1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1050" dirty="0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cuenta</a:t>
            </a:r>
            <a:r>
              <a:rPr lang="en-US" sz="1050" dirty="0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x-none" sz="1050" dirty="0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  <a:r>
              <a:rPr lang="en-US" sz="1050" dirty="0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x-none" sz="1050" dirty="0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elementos </a:t>
            </a:r>
            <a:r>
              <a:rPr lang="en-US" sz="1050" dirty="0" err="1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necesarios</a:t>
            </a:r>
            <a:r>
              <a:rPr lang="en-US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para ser uno de los primeros mercados de América Latina en lanzar LTE-A comercialmente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11249" y="2789836"/>
            <a:ext cx="6172200" cy="462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marL="214303" indent="-214303">
              <a:buFont typeface="Arial" panose="020B0604020202020204" pitchFamily="34" charset="0"/>
              <a:buChar char="•"/>
            </a:pPr>
            <a:r>
              <a:rPr lang="es-ES_tradnl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Se requiere de </a:t>
            </a:r>
            <a:r>
              <a:rPr lang="es-ES_tradnl" sz="1050" b="1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fuertes inversiones </a:t>
            </a:r>
            <a:r>
              <a:rPr lang="es-ES_tradnl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en redes cableadas e inalámbricas para hacer de 5G una realidad en América Latina y el Caribe </a:t>
            </a:r>
            <a:endParaRPr lang="en-US" sz="1050" dirty="0">
              <a:latin typeface="PT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94534" y="3458818"/>
            <a:ext cx="6172200" cy="46239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7" tIns="34289" rIns="68577" bIns="34289" numCol="1" rtlCol="0" anchor="t" anchorCtr="0" compatLnSpc="1">
            <a:prstTxWarp prst="textNoShape">
              <a:avLst/>
            </a:prstTxWarp>
          </a:bodyPr>
          <a:lstStyle/>
          <a:p>
            <a:pPr marL="214303" indent="-214303">
              <a:buFont typeface="Arial" panose="020B0604020202020204" pitchFamily="34" charset="0"/>
              <a:buChar char="•"/>
            </a:pPr>
            <a:r>
              <a:rPr lang="es-ES_tradnl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Se necesita la </a:t>
            </a:r>
            <a:r>
              <a:rPr lang="es-ES_tradnl" sz="1050" b="1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asignación de más espectro radioeléctrico</a:t>
            </a:r>
            <a:r>
              <a:rPr lang="es-ES_tradnl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 en la región para continuar fomentando el crecimiento de la banda ancha móvil</a:t>
            </a:r>
            <a:endParaRPr lang="en-US" sz="1050" dirty="0">
              <a:latin typeface="PT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01988" y="4145949"/>
            <a:ext cx="6172200" cy="669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77" tIns="34289" rIns="68577" bIns="34289" numCol="1" rtlCol="0" anchor="ctr" anchorCtr="0" compatLnSpc="1">
            <a:prstTxWarp prst="textNoShape">
              <a:avLst/>
            </a:prstTxWarp>
          </a:bodyPr>
          <a:lstStyle/>
          <a:p>
            <a:pPr marL="214303" indent="-214303">
              <a:buFont typeface="Arial" panose="020B0604020202020204" pitchFamily="34" charset="0"/>
              <a:buChar char="•"/>
            </a:pPr>
            <a:r>
              <a:rPr lang="es-ES_tradnl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Necesidad de implementar políticas que atiendan necesidades en </a:t>
            </a:r>
            <a:r>
              <a:rPr lang="es-ES_tradnl" sz="1050" b="1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salud, educación, gobierno electrónico</a:t>
            </a:r>
            <a:r>
              <a:rPr lang="es-ES_tradnl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, entre otras, que incorporen conexiones de banda ancha </a:t>
            </a:r>
            <a:r>
              <a:rPr lang="es-ES_tradnl" sz="1050" dirty="0" smtClean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móvil. </a:t>
            </a:r>
            <a:r>
              <a:rPr lang="es-419" sz="1050" dirty="0"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La cooperación entre los operadores y el gobierno es esencial para el futuro inalámbrico de la región.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1" y="169381"/>
            <a:ext cx="742949" cy="44344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353276" y="4901392"/>
            <a:ext cx="1657350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Arial" charset="0"/>
              </a:rPr>
              <a:t>www.4gamericas.org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45434" y="105353"/>
            <a:ext cx="2616966" cy="5715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Oswald" panose="02000503000000000000"/>
              </a:rPr>
              <a:t>Conclusiones</a:t>
            </a:r>
            <a:endParaRPr lang="en-US" sz="2000" dirty="0">
              <a:latin typeface="Oswald" panose="0200050300000000000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4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blogs.kenan-flagler.unc.edu/wp-content/uploads/2013/10/LinkedIn-Logo-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23950"/>
            <a:ext cx="1714500" cy="41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s://www.itemis-career.com/files/2013/07/twit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89" y="4477712"/>
            <a:ext cx="1649372" cy="3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5950"/>
            <a:ext cx="4649091" cy="148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4350"/>
            <a:ext cx="2419350" cy="37864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C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2111989"/>
            <a:ext cx="8229600" cy="91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s" sz="6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¡Gracias!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0" y="182400"/>
            <a:ext cx="8912999" cy="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s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182400"/>
            <a:ext cx="1673874" cy="8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9200" y="419030"/>
            <a:ext cx="6857999" cy="138659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>
              <a:spcAft>
                <a:spcPts val="200"/>
              </a:spcAft>
            </a:pPr>
            <a:r>
              <a:rPr lang="es-ES" sz="1200" b="1" dirty="0">
                <a:solidFill>
                  <a:srgbClr val="FFFFFF"/>
                </a:solidFill>
                <a:latin typeface="PT Sans"/>
              </a:rPr>
              <a:t>4G Americas promueve el avance de las capacidades plenas de las tecnologías móviles de banda ancha del 3GPP, incluso LTE-Advanced, en todas las redes, servicios, aplicaciones y dispositivos conectados en forma inalámbrica del ecosistema en las Américas.</a:t>
            </a:r>
            <a:endParaRPr lang="en-US" sz="1200" b="1" dirty="0">
              <a:solidFill>
                <a:srgbClr val="FFFFFF"/>
              </a:solidFill>
              <a:latin typeface="PT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7" y="2046871"/>
            <a:ext cx="1187681" cy="4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8" y="2699599"/>
            <a:ext cx="1095788" cy="4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48" y="3405813"/>
            <a:ext cx="913178" cy="4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17" y="4086193"/>
            <a:ext cx="1411184" cy="4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40" y="2030185"/>
            <a:ext cx="829901" cy="4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01" y="2901355"/>
            <a:ext cx="1227973" cy="24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82" y="3479506"/>
            <a:ext cx="1174019" cy="317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16" y="4016878"/>
            <a:ext cx="608140" cy="54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12927"/>
          <a:stretch/>
        </p:blipFill>
        <p:spPr>
          <a:xfrm>
            <a:off x="4748842" y="1982589"/>
            <a:ext cx="588232" cy="50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73" y="3479506"/>
            <a:ext cx="1232539" cy="32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t="12951" r="7042" b="19487"/>
          <a:stretch/>
        </p:blipFill>
        <p:spPr>
          <a:xfrm>
            <a:off x="4338473" y="4060887"/>
            <a:ext cx="1140594" cy="3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84" y="2068152"/>
            <a:ext cx="1372296" cy="29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8476" r="1524" b="8632"/>
          <a:stretch/>
        </p:blipFill>
        <p:spPr>
          <a:xfrm>
            <a:off x="6005120" y="2699599"/>
            <a:ext cx="1075623" cy="48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22425" r="14809" b="25305"/>
          <a:stretch/>
        </p:blipFill>
        <p:spPr>
          <a:xfrm>
            <a:off x="5912318" y="3467996"/>
            <a:ext cx="1209174" cy="48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20983"/>
          <a:stretch/>
        </p:blipFill>
        <p:spPr>
          <a:xfrm>
            <a:off x="5884805" y="4175492"/>
            <a:ext cx="1316255" cy="38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66" y="2772324"/>
            <a:ext cx="570801" cy="3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5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802566" y="2469288"/>
            <a:ext cx="1352231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Phases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7762" y="651891"/>
            <a:ext cx="6872438" cy="230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77" tIns="34289" rIns="68577" bIns="34289" rtlCol="0">
            <a:spAutoFit/>
          </a:bodyPr>
          <a:lstStyle/>
          <a:p>
            <a:pPr lvl="1" algn="ctr"/>
            <a:r>
              <a:rPr lang="x-none" sz="1050" b="1" dirty="0">
                <a:solidFill>
                  <a:srgbClr val="002060"/>
                </a:solidFill>
                <a:latin typeface="PT Sans"/>
                <a:ea typeface="Tahoma" panose="020B0604030504040204" pitchFamily="34" charset="0"/>
                <a:cs typeface="Tahoma" panose="020B0604030504040204" pitchFamily="34" charset="0"/>
              </a:rPr>
              <a:t>“Banda Ancha Móvil como el centro del universo de una Sociedad Conectada”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3276" y="4901392"/>
            <a:ext cx="1657350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Arial" charset="0"/>
              </a:rPr>
              <a:t>www.4gamericas.org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9390" y="84076"/>
            <a:ext cx="5431130" cy="50516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002060"/>
                </a:solidFill>
                <a:latin typeface="Oswald"/>
              </a:rPr>
              <a:t>Evolución </a:t>
            </a:r>
            <a:r>
              <a:rPr lang="en-US" sz="2000" dirty="0" err="1">
                <a:solidFill>
                  <a:srgbClr val="002060"/>
                </a:solidFill>
                <a:latin typeface="Oswald"/>
              </a:rPr>
              <a:t>Tecnología</a:t>
            </a:r>
            <a:r>
              <a:rPr lang="en-US" sz="200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Oswald"/>
              </a:rPr>
              <a:t>M</a:t>
            </a:r>
            <a:r>
              <a:rPr lang="x-none" sz="2000" dirty="0">
                <a:solidFill>
                  <a:srgbClr val="002060"/>
                </a:solidFill>
                <a:latin typeface="Oswald"/>
              </a:rPr>
              <a:t>ó</a:t>
            </a:r>
            <a:r>
              <a:rPr lang="en-US" sz="2000" dirty="0" err="1">
                <a:solidFill>
                  <a:srgbClr val="002060"/>
                </a:solidFill>
                <a:latin typeface="Oswald"/>
              </a:rPr>
              <a:t>vil</a:t>
            </a:r>
            <a:endParaRPr lang="en-US" sz="2000" dirty="0">
              <a:solidFill>
                <a:srgbClr val="002060"/>
              </a:solidFill>
              <a:latin typeface="Oswald"/>
            </a:endParaRPr>
          </a:p>
        </p:txBody>
      </p:sp>
      <p:pic>
        <p:nvPicPr>
          <p:cNvPr id="15" name="Picture 2" descr="http://www.aql.com/images/services/mobile_wholesa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948352"/>
            <a:ext cx="514350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37037" y="4312029"/>
            <a:ext cx="578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/>
                <a:cs typeface="+mn-cs"/>
              </a:rPr>
              <a:t>1980                1990             2000                2010                2020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7954" y="1370592"/>
            <a:ext cx="6923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9333" y="1366770"/>
            <a:ext cx="6766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16981" y="1368187"/>
            <a:ext cx="7282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9700" y="1366769"/>
            <a:ext cx="681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3700" y="1220287"/>
            <a:ext cx="628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4278" y="1795051"/>
            <a:ext cx="742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Calibri"/>
                <a:cs typeface="+mn-cs"/>
              </a:rPr>
              <a:t>AMPS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6574" y="1788791"/>
            <a:ext cx="742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Calibri"/>
                <a:cs typeface="+mn-cs"/>
              </a:rPr>
              <a:t>GSM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9685" y="1811073"/>
            <a:ext cx="6391475" cy="158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30806" y="1780928"/>
            <a:ext cx="742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Calibri"/>
                <a:cs typeface="+mn-cs"/>
              </a:rPr>
              <a:t>UMTS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00731" y="1680482"/>
            <a:ext cx="59897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/>
                <a:cs typeface="+mn-cs"/>
              </a:rPr>
              <a:t>HSPA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9650" y="1672573"/>
            <a:ext cx="62422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/>
                <a:cs typeface="+mn-cs"/>
              </a:rPr>
              <a:t>LTE-A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28273" y="1785847"/>
            <a:ext cx="742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Calibri"/>
                <a:cs typeface="+mn-cs"/>
              </a:rPr>
              <a:t>LTE</a:t>
            </a:r>
          </a:p>
        </p:txBody>
      </p:sp>
      <p:sp>
        <p:nvSpPr>
          <p:cNvPr id="31" name="Cube 30"/>
          <p:cNvSpPr/>
          <p:nvPr/>
        </p:nvSpPr>
        <p:spPr>
          <a:xfrm>
            <a:off x="1432761" y="3562576"/>
            <a:ext cx="1127161" cy="699428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Basic Mobile </a:t>
            </a:r>
          </a:p>
        </p:txBody>
      </p:sp>
      <p:sp>
        <p:nvSpPr>
          <p:cNvPr id="32" name="Cube 31"/>
          <p:cNvSpPr/>
          <p:nvPr/>
        </p:nvSpPr>
        <p:spPr>
          <a:xfrm>
            <a:off x="2559921" y="3031651"/>
            <a:ext cx="1248680" cy="1242248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10-100 kbps SMS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Global Roaming</a:t>
            </a:r>
          </a:p>
        </p:txBody>
      </p:sp>
      <p:sp>
        <p:nvSpPr>
          <p:cNvPr id="33" name="Cube 32"/>
          <p:cNvSpPr/>
          <p:nvPr/>
        </p:nvSpPr>
        <p:spPr>
          <a:xfrm>
            <a:off x="3628223" y="2505406"/>
            <a:ext cx="1248680" cy="1756598"/>
          </a:xfrm>
          <a:prstGeom prst="cub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10 Mbps</a:t>
            </a:r>
          </a:p>
          <a:p>
            <a:pPr algn="ctr"/>
            <a:r>
              <a:rPr lang="en-US" sz="1350" b="1" dirty="0">
                <a:solidFill>
                  <a:schemeClr val="tx1"/>
                </a:solidFill>
              </a:rPr>
              <a:t>Mobile Data</a:t>
            </a:r>
          </a:p>
        </p:txBody>
      </p:sp>
      <p:sp>
        <p:nvSpPr>
          <p:cNvPr id="34" name="Cube 33"/>
          <p:cNvSpPr/>
          <p:nvPr/>
        </p:nvSpPr>
        <p:spPr>
          <a:xfrm>
            <a:off x="4817042" y="2231551"/>
            <a:ext cx="1520856" cy="2042348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100 Mbps</a:t>
            </a:r>
          </a:p>
          <a:p>
            <a:pPr algn="ctr"/>
            <a:r>
              <a:rPr lang="en-US" sz="1350" b="1" dirty="0">
                <a:solidFill>
                  <a:schemeClr val="tx1"/>
                </a:solidFill>
              </a:rPr>
              <a:t>Mobile Broadband</a:t>
            </a:r>
          </a:p>
        </p:txBody>
      </p:sp>
      <p:sp>
        <p:nvSpPr>
          <p:cNvPr id="35" name="Cube 34"/>
          <p:cNvSpPr/>
          <p:nvPr/>
        </p:nvSpPr>
        <p:spPr>
          <a:xfrm>
            <a:off x="6112832" y="1960779"/>
            <a:ext cx="1507368" cy="2273918"/>
          </a:xfrm>
          <a:prstGeom prst="cub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Innovation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Performance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Capacity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Efficiency</a:t>
            </a:r>
          </a:p>
        </p:txBody>
      </p:sp>
      <p:pic>
        <p:nvPicPr>
          <p:cNvPr id="36" name="Picture 2" descr="http://www.clipartbest.com/cliparts/aTq/enx/aTqenxXT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18" y="2580323"/>
            <a:ext cx="573133" cy="6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 rot="722132">
            <a:off x="4092674" y="2176876"/>
            <a:ext cx="285750" cy="502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8" name="Picture 4" descr="http://sunosunao.in/admin/superadmin/uploads/MObiles.p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424242">
                  <a:alpha val="10588"/>
                </a:srgbClr>
              </a:clrFrom>
              <a:clrTo>
                <a:srgbClr val="42424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r="17874"/>
          <a:stretch/>
        </p:blipFill>
        <p:spPr bwMode="auto">
          <a:xfrm rot="682282">
            <a:off x="4044833" y="2110132"/>
            <a:ext cx="394113" cy="63871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9" name="Picture 6" descr="https://gregboswell.files.wordpress.com/2012/08/old-cellphon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6" r="37583"/>
          <a:stretch/>
        </p:blipFill>
        <p:spPr bwMode="auto">
          <a:xfrm>
            <a:off x="1792280" y="2456343"/>
            <a:ext cx="408122" cy="12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r="20208"/>
          <a:stretch/>
        </p:blipFill>
        <p:spPr bwMode="auto">
          <a:xfrm rot="801064">
            <a:off x="5451419" y="1962042"/>
            <a:ext cx="311727" cy="5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 rot="634046">
            <a:off x="6731181" y="1728657"/>
            <a:ext cx="301183" cy="4712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2" name="Picture 11" descr="http://stockfresh.com/files/k/kbuntu/m/24/997150_stock-photo-mobile-phone-cloud-service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709">
            <a:off x="6615859" y="1628501"/>
            <a:ext cx="550637" cy="64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loud Callout 42"/>
          <p:cNvSpPr/>
          <p:nvPr/>
        </p:nvSpPr>
        <p:spPr>
          <a:xfrm>
            <a:off x="6183947" y="3214887"/>
            <a:ext cx="987992" cy="875774"/>
          </a:xfrm>
          <a:prstGeom prst="cloudCallout">
            <a:avLst>
              <a:gd name="adj1" fmla="val -12796"/>
              <a:gd name="adj2" fmla="val 394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0979750">
            <a:off x="6223608" y="3372163"/>
            <a:ext cx="11908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alibri"/>
                <a:cs typeface="+mn-cs"/>
              </a:rPr>
              <a:t>Revolutionary Improvement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78112" y="1671948"/>
            <a:ext cx="56773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/>
                <a:cs typeface="+mn-cs"/>
              </a:rPr>
              <a:t>EDGE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4788" y="1352550"/>
            <a:ext cx="681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5G</a:t>
            </a:r>
            <a:endParaRPr lang="en-US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257300" y="1276350"/>
            <a:ext cx="6972300" cy="3524250"/>
          </a:xfrm>
        </p:spPr>
        <p:txBody>
          <a:bodyPr/>
          <a:lstStyle/>
          <a:p>
            <a:pPr>
              <a:spcAft>
                <a:spcPts val="750"/>
              </a:spcAft>
            </a:pPr>
            <a:r>
              <a:rPr lang="en-US" sz="1800" b="1" dirty="0"/>
              <a:t>5G </a:t>
            </a:r>
            <a:r>
              <a:rPr lang="en-US" sz="1800" b="1" dirty="0" err="1"/>
              <a:t>es</a:t>
            </a:r>
            <a:r>
              <a:rPr lang="en-US" sz="1800" b="1" dirty="0"/>
              <a:t>:</a:t>
            </a:r>
          </a:p>
          <a:p>
            <a:pPr marL="257164" lvl="1" indent="-257164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800" dirty="0" smtClean="0"/>
              <a:t>5G se refiere a un ecosistema completo, no simplemente a velocidades de transmisión</a:t>
            </a:r>
          </a:p>
          <a:p>
            <a:pPr marL="257164" lvl="1" indent="-257164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800" dirty="0" smtClean="0"/>
              <a:t>Arquitectura </a:t>
            </a:r>
            <a:r>
              <a:rPr lang="es-ES" sz="1800" dirty="0"/>
              <a:t>diseñada para atender demanda después del 2020</a:t>
            </a:r>
          </a:p>
          <a:p>
            <a:pPr marL="257164" lvl="1" indent="-257164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800" dirty="0"/>
              <a:t>5G significa considerar todo el ecosistema: </a:t>
            </a:r>
            <a:r>
              <a:rPr lang="es-ES" sz="1800" dirty="0" smtClean="0"/>
              <a:t>interfaz aérea, </a:t>
            </a:r>
            <a:r>
              <a:rPr lang="es-ES" sz="1800" dirty="0"/>
              <a:t>transporte, dispositivos, etc.</a:t>
            </a:r>
          </a:p>
          <a:p>
            <a:pPr marL="257164" lvl="1" indent="-257164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800" dirty="0"/>
              <a:t>Precisa de muchísima inversión en las Américas</a:t>
            </a:r>
          </a:p>
          <a:p>
            <a:pPr lvl="1">
              <a:spcBef>
                <a:spcPts val="0"/>
              </a:spcBef>
              <a:spcAft>
                <a:spcPts val="450"/>
              </a:spcAft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spcAft>
                <a:spcPts val="450"/>
              </a:spcAft>
            </a:pPr>
            <a:r>
              <a:rPr lang="x-none" sz="1700" b="1" dirty="0" smtClean="0">
                <a:solidFill>
                  <a:srgbClr val="0070C0"/>
                </a:solidFill>
              </a:rPr>
              <a:t>Características </a:t>
            </a:r>
            <a:r>
              <a:rPr lang="x-none" sz="1700" b="1" dirty="0">
                <a:solidFill>
                  <a:srgbClr val="0070C0"/>
                </a:solidFill>
              </a:rPr>
              <a:t>que se mencionan como necesarias para 5G deben ser implementadas como extensiones de LTE-Avanzado</a:t>
            </a:r>
            <a:endParaRPr lang="en-US" sz="1700" dirty="0">
              <a:solidFill>
                <a:srgbClr val="0070C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450" y="342901"/>
            <a:ext cx="1428750" cy="81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4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7300" y="1600200"/>
            <a:ext cx="5915025" cy="1175146"/>
          </a:xfrm>
        </p:spPr>
        <p:txBody>
          <a:bodyPr/>
          <a:lstStyle/>
          <a:p>
            <a:pPr algn="ctr"/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>Panorama</a:t>
            </a:r>
            <a:r>
              <a:rPr lang="x-none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x-none" b="1" dirty="0" smtClean="0">
                <a:ea typeface="Tahoma" panose="020B0604030504040204" pitchFamily="34" charset="0"/>
                <a:cs typeface="Tahoma" panose="020B0604030504040204" pitchFamily="34" charset="0"/>
              </a:rPr>
              <a:t>del Mercado Móvil</a:t>
            </a:r>
            <a:endParaRPr lang="x-none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857500"/>
            <a:ext cx="5915025" cy="667941"/>
          </a:xfrm>
        </p:spPr>
        <p:txBody>
          <a:bodyPr/>
          <a:lstStyle/>
          <a:p>
            <a:pPr algn="ctr"/>
            <a:r>
              <a:rPr lang="x-none" sz="3000" i="1" dirty="0">
                <a:ea typeface="Tahoma" panose="020B0604030504040204" pitchFamily="34" charset="0"/>
                <a:cs typeface="Tahoma" panose="020B0604030504040204" pitchFamily="34" charset="0"/>
              </a:rPr>
              <a:t>Crecimiento &amp; Proyecciones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">
        <p:circle/>
      </p:transition>
    </mc:Choice>
    <mc:Fallback xmlns=""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20090"/>
          <a:stretch/>
        </p:blipFill>
        <p:spPr>
          <a:xfrm>
            <a:off x="1371600" y="671788"/>
            <a:ext cx="884322" cy="743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37" y="528311"/>
            <a:ext cx="971550" cy="9674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1143000" y="4857750"/>
            <a:ext cx="3771900" cy="2077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900" dirty="0">
                <a:latin typeface="+mn-lt"/>
              </a:rPr>
              <a:t>Fuente: Ovum, Marzo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1900" y="2140803"/>
            <a:ext cx="1543050" cy="55399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+mn-lt"/>
              </a:rPr>
              <a:t>EEUU/Canada 164 Millones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+mn-lt"/>
              </a:rPr>
              <a:t>33%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3257551"/>
            <a:ext cx="1600200" cy="55399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+mn-lt"/>
              </a:rPr>
              <a:t>Asia </a:t>
            </a:r>
            <a:r>
              <a:rPr lang="x-none" sz="1050" b="1">
                <a:solidFill>
                  <a:schemeClr val="bg1"/>
                </a:solidFill>
                <a:latin typeface="+mn-lt"/>
              </a:rPr>
              <a:t>Pacifico</a:t>
            </a:r>
            <a:r>
              <a:rPr lang="en-US" sz="1050" b="1" dirty="0">
                <a:solidFill>
                  <a:schemeClr val="bg1"/>
                </a:solidFill>
                <a:latin typeface="+mn-lt"/>
              </a:rPr>
              <a:t> 234 Millones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+mn-lt"/>
              </a:rPr>
              <a:t>47%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9620" y="2852915"/>
            <a:ext cx="1200150" cy="66941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  <a:latin typeface="+mn-lt"/>
              </a:rPr>
              <a:t>Europa Occidental 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+mn-lt"/>
              </a:rPr>
              <a:t>68 Millones</a:t>
            </a:r>
          </a:p>
          <a:p>
            <a:pPr algn="ctr"/>
            <a:r>
              <a:rPr lang="en-US" sz="975" b="1" dirty="0">
                <a:solidFill>
                  <a:schemeClr val="bg1"/>
                </a:solidFill>
                <a:latin typeface="+mn-lt"/>
              </a:rPr>
              <a:t>14%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3000" y="1413755"/>
            <a:ext cx="1373405" cy="2536290"/>
          </a:xfrm>
          <a:prstGeom prst="roundRect">
            <a:avLst/>
          </a:prstGeom>
          <a:gradFill flip="none" rotWithShape="1">
            <a:gsLst>
              <a:gs pos="0">
                <a:srgbClr val="0F7754">
                  <a:shade val="30000"/>
                  <a:satMod val="115000"/>
                </a:srgbClr>
              </a:gs>
              <a:gs pos="50000">
                <a:srgbClr val="0F7754">
                  <a:shade val="67500"/>
                  <a:satMod val="115000"/>
                </a:srgbClr>
              </a:gs>
              <a:gs pos="100000">
                <a:srgbClr val="0F7754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1500" b="1" dirty="0">
                <a:latin typeface="PT Sans"/>
              </a:rPr>
              <a:t>500</a:t>
            </a:r>
          </a:p>
          <a:p>
            <a:pPr algn="ctr"/>
            <a:r>
              <a:rPr lang="en-US" sz="1500" b="1" dirty="0">
                <a:latin typeface="PT Sans"/>
              </a:rPr>
              <a:t>Millones </a:t>
            </a:r>
            <a:r>
              <a:rPr lang="x-none" sz="1500" b="1" dirty="0">
                <a:latin typeface="PT Sans"/>
              </a:rPr>
              <a:t>Líneas</a:t>
            </a:r>
          </a:p>
          <a:p>
            <a:pPr algn="ctr"/>
            <a:endParaRPr lang="en-US" sz="1500" b="1" dirty="0">
              <a:latin typeface="PT Sans"/>
            </a:endParaRPr>
          </a:p>
          <a:p>
            <a:pPr algn="ctr"/>
            <a:r>
              <a:rPr lang="en-US" sz="1500" b="1" dirty="0">
                <a:latin typeface="PT Sans"/>
              </a:rPr>
              <a:t>367 </a:t>
            </a:r>
          </a:p>
          <a:p>
            <a:pPr algn="ctr"/>
            <a:r>
              <a:rPr lang="en-US" sz="1050" b="1" dirty="0" err="1">
                <a:latin typeface="PT Sans"/>
              </a:rPr>
              <a:t>Redes</a:t>
            </a:r>
            <a:endParaRPr lang="en-US" sz="1050" b="1" dirty="0">
              <a:latin typeface="PT Sans"/>
            </a:endParaRPr>
          </a:p>
          <a:p>
            <a:pPr algn="ctr"/>
            <a:r>
              <a:rPr lang="en-US" sz="1050" b="1" dirty="0" err="1">
                <a:latin typeface="PT Sans"/>
              </a:rPr>
              <a:t>Comerciales</a:t>
            </a:r>
            <a:endParaRPr lang="en-US" sz="1050" b="1" dirty="0">
              <a:latin typeface="PT Sans"/>
            </a:endParaRPr>
          </a:p>
          <a:p>
            <a:pPr algn="ctr"/>
            <a:endParaRPr lang="en-US" sz="1500" b="1" dirty="0">
              <a:latin typeface="PT Sans"/>
            </a:endParaRPr>
          </a:p>
          <a:p>
            <a:pPr algn="ctr"/>
            <a:r>
              <a:rPr lang="en-US" sz="1500" b="1" dirty="0">
                <a:latin typeface="PT Sans"/>
              </a:rPr>
              <a:t>121 </a:t>
            </a:r>
          </a:p>
          <a:p>
            <a:pPr algn="ctr"/>
            <a:r>
              <a:rPr lang="x-none" sz="1500" b="1" dirty="0">
                <a:latin typeface="PT Sans"/>
              </a:rPr>
              <a:t>Países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83754" y="1495037"/>
            <a:ext cx="1317247" cy="2514600"/>
          </a:xfrm>
          <a:prstGeom prst="roundRect">
            <a:avLst/>
          </a:prstGeom>
          <a:gradFill flip="none" rotWithShape="1">
            <a:gsLst>
              <a:gs pos="0">
                <a:srgbClr val="0F7754">
                  <a:shade val="30000"/>
                  <a:satMod val="115000"/>
                </a:srgbClr>
              </a:gs>
              <a:gs pos="50000">
                <a:srgbClr val="0F7754">
                  <a:shade val="67500"/>
                  <a:satMod val="115000"/>
                </a:srgbClr>
              </a:gs>
              <a:gs pos="100000">
                <a:srgbClr val="0F775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s-CO" sz="2100" b="1" dirty="0">
                <a:latin typeface="PT Sans"/>
              </a:rPr>
              <a:t>54 </a:t>
            </a:r>
          </a:p>
          <a:p>
            <a:pPr algn="ctr"/>
            <a:r>
              <a:rPr lang="es-CO" sz="1050" b="1" dirty="0">
                <a:latin typeface="PT Sans"/>
              </a:rPr>
              <a:t>Redes</a:t>
            </a:r>
          </a:p>
          <a:p>
            <a:pPr algn="ctr"/>
            <a:r>
              <a:rPr lang="es-CO" sz="1050" b="1" dirty="0">
                <a:latin typeface="PT Sans"/>
              </a:rPr>
              <a:t>Comerciales</a:t>
            </a:r>
          </a:p>
          <a:p>
            <a:pPr algn="ctr"/>
            <a:endParaRPr lang="es-CO" sz="1050" b="1" dirty="0">
              <a:latin typeface="PT Sans"/>
            </a:endParaRPr>
          </a:p>
          <a:p>
            <a:pPr algn="ctr"/>
            <a:r>
              <a:rPr lang="es-CO" sz="2100" b="1" dirty="0">
                <a:latin typeface="PT Sans"/>
              </a:rPr>
              <a:t>35 </a:t>
            </a:r>
          </a:p>
          <a:p>
            <a:pPr algn="ctr"/>
            <a:r>
              <a:rPr lang="es-CO" sz="1050" b="1" dirty="0">
                <a:latin typeface="PT Sans"/>
              </a:rPr>
              <a:t>Países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0264" y="4435519"/>
            <a:ext cx="6858000" cy="715578"/>
          </a:xfrm>
          <a:prstGeom prst="rect">
            <a:avLst/>
          </a:prstGeom>
          <a:solidFill>
            <a:srgbClr val="0F77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s-CO" sz="2100" dirty="0">
                <a:solidFill>
                  <a:schemeClr val="bg1"/>
                </a:solidFill>
                <a:latin typeface="PT Sans"/>
              </a:rPr>
              <a:t>USA = 164 millones de líneas LTE  </a:t>
            </a:r>
          </a:p>
          <a:p>
            <a:pPr algn="ctr"/>
            <a:r>
              <a:rPr lang="es-CO" sz="2100" dirty="0">
                <a:solidFill>
                  <a:schemeClr val="bg1"/>
                </a:solidFill>
                <a:latin typeface="PT Sans"/>
              </a:rPr>
              <a:t>33% del total mundial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22295" y="742950"/>
          <a:ext cx="53149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51120" y="1465174"/>
            <a:ext cx="1257300" cy="55399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x-none" sz="1050" b="1" dirty="0">
                <a:solidFill>
                  <a:schemeClr val="bg1"/>
                </a:solidFill>
                <a:latin typeface="PT Sans"/>
                <a:cs typeface="Arial" panose="020B0604020202020204" pitchFamily="34" charset="0"/>
              </a:rPr>
              <a:t>Asia Pacífico</a:t>
            </a:r>
          </a:p>
          <a:p>
            <a:pPr algn="ctr"/>
            <a:r>
              <a:rPr lang="x-none" sz="1050" b="1" dirty="0">
                <a:solidFill>
                  <a:schemeClr val="bg1"/>
                </a:solidFill>
                <a:latin typeface="PT Sans"/>
                <a:cs typeface="Arial" panose="020B0604020202020204" pitchFamily="34" charset="0"/>
              </a:rPr>
              <a:t>234 Millones</a:t>
            </a:r>
          </a:p>
          <a:p>
            <a:pPr algn="ctr"/>
            <a:r>
              <a:rPr lang="x-none" sz="1050" b="1" dirty="0">
                <a:solidFill>
                  <a:schemeClr val="bg1"/>
                </a:solidFill>
                <a:latin typeface="PT Sans"/>
                <a:cs typeface="Arial" panose="020B0604020202020204" pitchFamily="34" charset="0"/>
              </a:rPr>
              <a:t>47%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7683" y="2852915"/>
            <a:ext cx="1384024" cy="55399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EEUU/</a:t>
            </a:r>
            <a:r>
              <a:rPr lang="en-US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Canadá</a:t>
            </a:r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 Millones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53821" y="1631333"/>
            <a:ext cx="628650" cy="55399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África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2.7 M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0.3%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6892" y="2296142"/>
            <a:ext cx="722508" cy="5539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América Latina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13 M  3%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1084" y="3101829"/>
            <a:ext cx="802669" cy="553996"/>
          </a:xfrm>
          <a:prstGeom prst="rect">
            <a:avLst/>
          </a:prstGeom>
          <a:noFill/>
          <a:ln w="28575">
            <a:solidFill>
              <a:srgbClr val="CC99FF"/>
            </a:solidFill>
          </a:ln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Europa Oriental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13 M    3%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6333" y="3999856"/>
            <a:ext cx="1125508" cy="39241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Medio Oriente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6 M     1%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2457" y="2899761"/>
            <a:ext cx="1306631" cy="71557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Europa Occidental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68 M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914901" y="4150698"/>
            <a:ext cx="312868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5000" y="2852915"/>
            <a:ext cx="191892" cy="259686"/>
          </a:xfrm>
          <a:prstGeom prst="line">
            <a:avLst/>
          </a:pr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57876" y="2000250"/>
            <a:ext cx="95946" cy="296366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496121" y="161037"/>
            <a:ext cx="5086350" cy="414011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Oswald" panose="02000503000000000000"/>
              </a:rPr>
              <a:t>Banda </a:t>
            </a:r>
            <a:r>
              <a:rPr lang="en-US" sz="2000" dirty="0" err="1" smtClean="0">
                <a:solidFill>
                  <a:srgbClr val="002060"/>
                </a:solidFill>
                <a:latin typeface="Oswald" panose="02000503000000000000"/>
              </a:rPr>
              <a:t>Ancha</a:t>
            </a:r>
            <a:r>
              <a:rPr lang="en-US" sz="2000" dirty="0" smtClean="0">
                <a:solidFill>
                  <a:srgbClr val="002060"/>
                </a:solidFill>
                <a:latin typeface="Oswald" panose="02000503000000000000"/>
              </a:rPr>
              <a:t> </a:t>
            </a:r>
            <a:r>
              <a:rPr lang="es-PR" sz="2000" dirty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Móvil </a:t>
            </a:r>
            <a:r>
              <a:rPr lang="en-US" sz="2000" dirty="0" err="1" smtClean="0">
                <a:solidFill>
                  <a:srgbClr val="002060"/>
                </a:solidFill>
                <a:latin typeface="Oswald" panose="02000503000000000000"/>
              </a:rPr>
              <a:t>por</a:t>
            </a:r>
            <a:r>
              <a:rPr lang="en-US" sz="2000" dirty="0" smtClean="0">
                <a:solidFill>
                  <a:srgbClr val="002060"/>
                </a:solidFill>
                <a:latin typeface="Oswald" panose="0200050300000000000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LTE</a:t>
            </a:r>
            <a:endParaRPr lang="en-US" sz="2000" dirty="0">
              <a:solidFill>
                <a:srgbClr val="002060"/>
              </a:solidFill>
              <a:latin typeface="Oswald" panose="0200050300000000000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5571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60698788"/>
              </p:ext>
            </p:extLst>
          </p:nvPr>
        </p:nvGraphicFramePr>
        <p:xfrm>
          <a:off x="1543050" y="1047750"/>
          <a:ext cx="611505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4857751"/>
            <a:ext cx="2171700" cy="2077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900" dirty="0">
                <a:latin typeface="PT Sans"/>
              </a:rPr>
              <a:t>Fuente: Ovum, Marzo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75" y="4446740"/>
            <a:ext cx="1000125" cy="57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4761" y="3753534"/>
            <a:ext cx="1022488" cy="41549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750" b="1" dirty="0">
                <a:latin typeface="PT Sans"/>
                <a:cs typeface="Arial" panose="020B0604020202020204" pitchFamily="34" charset="0"/>
              </a:rPr>
              <a:t>Otros incluyen iDEN, CDMA, TDMA 2G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14450" y="171450"/>
            <a:ext cx="6838950" cy="8572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America Latina &amp; Caribe </a:t>
            </a:r>
            <a:r>
              <a:rPr lang="es-ES" sz="2000" dirty="0" smtClean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Tecnología </a:t>
            </a:r>
            <a:r>
              <a:rPr lang="es-PR" sz="2000" dirty="0" smtClean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Móvil </a:t>
            </a:r>
            <a:r>
              <a:rPr lang="en-US" sz="2000" dirty="0" smtClean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2015 – 2019</a:t>
            </a:r>
            <a:endParaRPr lang="en-US" sz="2000" dirty="0">
              <a:solidFill>
                <a:srgbClr val="002060"/>
              </a:solidFill>
              <a:latin typeface="Oswald" panose="0200050300000000000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2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5122" y="4800601"/>
            <a:ext cx="1850978" cy="2077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900" dirty="0">
                <a:latin typeface="+mn-lt"/>
              </a:rPr>
              <a:t>Fuente: </a:t>
            </a:r>
            <a:r>
              <a:rPr lang="en-US" sz="900" dirty="0" err="1">
                <a:latin typeface="+mn-lt"/>
              </a:rPr>
              <a:t>Machina</a:t>
            </a:r>
            <a:r>
              <a:rPr lang="en-US" sz="900" dirty="0">
                <a:latin typeface="+mn-lt"/>
              </a:rPr>
              <a:t> Research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71600" y="285750"/>
            <a:ext cx="5857278" cy="47468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2060"/>
                </a:solidFill>
                <a:latin typeface="Oswald"/>
                <a:ea typeface="Tahoma" panose="020B0604030504040204" pitchFamily="34" charset="0"/>
                <a:cs typeface="Tahoma" panose="020B0604030504040204" pitchFamily="34" charset="0"/>
              </a:rPr>
              <a:t>Conexiones M2M Redes Celulares </a:t>
            </a:r>
            <a:r>
              <a:rPr lang="es-ES" sz="2000" dirty="0" err="1">
                <a:solidFill>
                  <a:srgbClr val="002060"/>
                </a:solidFill>
                <a:latin typeface="Oswald"/>
                <a:ea typeface="Tahoma" panose="020B0604030504040204" pitchFamily="34" charset="0"/>
                <a:cs typeface="Tahoma" panose="020B0604030504040204" pitchFamily="34" charset="0"/>
              </a:rPr>
              <a:t>AmLat</a:t>
            </a:r>
            <a:endParaRPr lang="en-US" sz="2000" dirty="0">
              <a:solidFill>
                <a:srgbClr val="002060"/>
              </a:solidFill>
              <a:latin typeface="Oswal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23" y="1096276"/>
            <a:ext cx="5885255" cy="3704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5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353276" y="4901392"/>
            <a:ext cx="1657350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Arial" charset="0"/>
              </a:rPr>
              <a:t>www.4gamericas.org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57300" y="171450"/>
            <a:ext cx="6134100" cy="51435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000" dirty="0" smtClean="0">
                <a:solidFill>
                  <a:srgbClr val="002060"/>
                </a:solidFill>
                <a:latin typeface="Oswald" panose="02000503000000000000"/>
                <a:ea typeface="Tahoma" panose="020B0604030504040204" pitchFamily="34" charset="0"/>
                <a:cs typeface="Tahoma" panose="020B0604030504040204" pitchFamily="34" charset="0"/>
              </a:rPr>
              <a:t>Espectro Asignado Servicio Móvil</a:t>
            </a:r>
            <a:endParaRPr lang="es-PR" sz="2000" dirty="0">
              <a:solidFill>
                <a:srgbClr val="002060"/>
              </a:solidFill>
              <a:latin typeface="Oswald" panose="0200050300000000000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42308"/>
            <a:ext cx="785278" cy="4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gallery.mailchimp.com/9da76cc577fd2f2315e16d8db/images/68a15852-e35f-4df3-925a-dc6843776a9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19" y="863705"/>
            <a:ext cx="5562600" cy="40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45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01C1AC3505449BB9087E068A0BF43" ma:contentTypeVersion="0" ma:contentTypeDescription="Create a new document." ma:contentTypeScope="" ma:versionID="575e7283ee8f4325defb8d5c9124a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486bee6e5d8fbc42cc88386ba023c8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B55869-ED26-4518-83D4-329512BA7554}"/>
</file>

<file path=customXml/itemProps2.xml><?xml version="1.0" encoding="utf-8"?>
<ds:datastoreItem xmlns:ds="http://schemas.openxmlformats.org/officeDocument/2006/customXml" ds:itemID="{B17FA972-8EDE-4DAA-A67C-7325FDEF6505}"/>
</file>

<file path=customXml/itemProps3.xml><?xml version="1.0" encoding="utf-8"?>
<ds:datastoreItem xmlns:ds="http://schemas.openxmlformats.org/officeDocument/2006/customXml" ds:itemID="{21A58699-D6A0-48F6-AF49-97752C45C7AA}"/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527</Words>
  <Application>Microsoft Office PowerPoint</Application>
  <PresentationFormat>On-screen Show (16:9)</PresentationFormat>
  <Paragraphs>120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Aharoni</vt:lpstr>
      <vt:lpstr>Arial</vt:lpstr>
      <vt:lpstr>Calibri</vt:lpstr>
      <vt:lpstr>Oswald</vt:lpstr>
      <vt:lpstr>PT Sans</vt:lpstr>
      <vt:lpstr>Tahoma</vt:lpstr>
      <vt:lpstr>Verdana</vt:lpstr>
      <vt:lpstr>simple-light</vt:lpstr>
      <vt:lpstr>PowerPoint Presentation</vt:lpstr>
      <vt:lpstr>PowerPoint Presentation</vt:lpstr>
      <vt:lpstr>PowerPoint Presentation</vt:lpstr>
      <vt:lpstr>PowerPoint Presentation</vt:lpstr>
      <vt:lpstr>Panorama  del Mercado Móvil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Jesús Romo</dc:creator>
  <cp:lastModifiedBy>Jose F. Otero</cp:lastModifiedBy>
  <cp:revision>36</cp:revision>
  <dcterms:modified xsi:type="dcterms:W3CDTF">2015-07-30T20:30:45Z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0x0101000E401C1AC3505449BB9087E068A0BF43</vt:lpwstr>
  </property>
</Properties>
</file>